
<file path=[Content_Types].xml><?xml version="1.0" encoding="utf-8"?>
<Types xmlns="http://schemas.openxmlformats.org/package/2006/content-types">
  <Default Extension="png" ContentType="image/png"/>
  <Default Extension="m4a" ContentType="audio/mp4"/>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6"/>
  </p:notesMasterIdLst>
  <p:handoutMasterIdLst>
    <p:handoutMasterId r:id="rId7"/>
  </p:handoutMasterIdLst>
  <p:sldIdLst>
    <p:sldId id="28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Learn More" id="{2CC34DB2-6590-42C0-AD4B-A04C6060184E}">
          <p14:sldIdLst>
            <p14:sldId id="28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241" autoAdjust="0"/>
  </p:normalViewPr>
  <p:slideViewPr>
    <p:cSldViewPr snapToGrid="0">
      <p:cViewPr varScale="1">
        <p:scale>
          <a:sx n="86" d="100"/>
          <a:sy n="86" d="100"/>
        </p:scale>
        <p:origin x="738"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5/28/2020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5/28/2020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986192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smtClean="0"/>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smtClean="0"/>
              <a:t>Edit Master text styles</a:t>
            </a:r>
          </a:p>
          <a:p>
            <a:pPr marL="0" lvl="1" indent="0">
              <a:lnSpc>
                <a:spcPct val="150000"/>
              </a:lnSpc>
              <a:spcBef>
                <a:spcPts val="1000"/>
              </a:spcBef>
              <a:spcAft>
                <a:spcPts val="1200"/>
              </a:spcAft>
              <a:buNone/>
            </a:pPr>
            <a:r>
              <a:rPr lang="en-US" smtClean="0"/>
              <a:t>Second level</a:t>
            </a:r>
          </a:p>
          <a:p>
            <a:pPr marL="0" lvl="2" indent="0">
              <a:lnSpc>
                <a:spcPct val="150000"/>
              </a:lnSpc>
              <a:spcBef>
                <a:spcPts val="1000"/>
              </a:spcBef>
              <a:spcAft>
                <a:spcPts val="1200"/>
              </a:spcAft>
              <a:buNone/>
            </a:pPr>
            <a:r>
              <a:rPr lang="en-US" smtClean="0"/>
              <a:t>Third level</a:t>
            </a:r>
          </a:p>
          <a:p>
            <a:pPr marL="0" lvl="3" indent="0">
              <a:lnSpc>
                <a:spcPct val="150000"/>
              </a:lnSpc>
              <a:spcBef>
                <a:spcPts val="1000"/>
              </a:spcBef>
              <a:spcAft>
                <a:spcPts val="1200"/>
              </a:spcAft>
              <a:buNone/>
            </a:pPr>
            <a:r>
              <a:rPr lang="en-US" smtClean="0"/>
              <a:t>Fourth level</a:t>
            </a:r>
          </a:p>
          <a:p>
            <a:pPr marL="0" lvl="4" indent="0">
              <a:lnSpc>
                <a:spcPct val="150000"/>
              </a:lnSpc>
              <a:spcBef>
                <a:spcPts val="1000"/>
              </a:spcBef>
              <a:spcAft>
                <a:spcPts val="1200"/>
              </a:spcAft>
              <a:buNone/>
            </a:pPr>
            <a:r>
              <a:rPr lang="en-US" smtClean="0"/>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5/28/2020</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smtClean="0"/>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smtClean="0"/>
              <a:t>Edit Master text styles</a:t>
            </a:r>
          </a:p>
          <a:p>
            <a:pPr marL="0" lvl="1" indent="0">
              <a:lnSpc>
                <a:spcPct val="150000"/>
              </a:lnSpc>
              <a:spcBef>
                <a:spcPts val="1000"/>
              </a:spcBef>
              <a:spcAft>
                <a:spcPts val="1200"/>
              </a:spcAft>
              <a:buNone/>
            </a:pPr>
            <a:r>
              <a:rPr lang="en-US" smtClean="0"/>
              <a:t>Second level</a:t>
            </a:r>
          </a:p>
          <a:p>
            <a:pPr marL="0" lvl="2" indent="0">
              <a:lnSpc>
                <a:spcPct val="150000"/>
              </a:lnSpc>
              <a:spcBef>
                <a:spcPts val="1000"/>
              </a:spcBef>
              <a:spcAft>
                <a:spcPts val="1200"/>
              </a:spcAft>
              <a:buNone/>
            </a:pPr>
            <a:r>
              <a:rPr lang="en-US" smtClean="0"/>
              <a:t>Third level</a:t>
            </a:r>
          </a:p>
          <a:p>
            <a:pPr marL="0" lvl="3" indent="0">
              <a:lnSpc>
                <a:spcPct val="150000"/>
              </a:lnSpc>
              <a:spcBef>
                <a:spcPts val="1000"/>
              </a:spcBef>
              <a:spcAft>
                <a:spcPts val="1200"/>
              </a:spcAft>
              <a:buNone/>
            </a:pPr>
            <a:r>
              <a:rPr lang="en-US" smtClean="0"/>
              <a:t>Fourth level</a:t>
            </a:r>
          </a:p>
          <a:p>
            <a:pPr marL="0" lvl="4" indent="0">
              <a:lnSpc>
                <a:spcPct val="150000"/>
              </a:lnSpc>
              <a:spcBef>
                <a:spcPts val="1000"/>
              </a:spcBef>
              <a:spcAft>
                <a:spcPts val="1200"/>
              </a:spcAft>
              <a:buNone/>
            </a:pPr>
            <a:r>
              <a:rPr lang="en-US" smtClean="0"/>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5/28/2020</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jp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hyperlink" Target="mailto:thughesburke@govst.edu" TargetMode="External"/><Relationship Id="rId11" Type="http://schemas.openxmlformats.org/officeDocument/2006/relationships/image" Target="../media/image6.png"/><Relationship Id="rId5" Type="http://schemas.openxmlformats.org/officeDocument/2006/relationships/image" Target="../media/image1.png"/><Relationship Id="rId10" Type="http://schemas.openxmlformats.org/officeDocument/2006/relationships/image" Target="../media/image5.jpg"/><Relationship Id="rId4" Type="http://schemas.openxmlformats.org/officeDocument/2006/relationships/notesSlide" Target="../notesSlides/notesSlide1.xm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7650" y="2685135"/>
            <a:ext cx="6876288" cy="640080"/>
          </a:xfrm>
        </p:spPr>
        <p:txBody>
          <a:bodyPr/>
          <a:lstStyle/>
          <a:p>
            <a:r>
              <a:rPr lang="en-US" dirty="0" smtClean="0"/>
              <a:t>Interdisciplinary Studies</a:t>
            </a:r>
            <a:endParaRPr lang="en-US" dirty="0"/>
          </a:p>
        </p:txBody>
      </p:sp>
      <p:pic>
        <p:nvPicPr>
          <p:cNvPr id="1026" name="Picture 2" descr="Illinois’ Governors State University Uses Clearinghouse Data to Benefit Students and Campus"/>
          <p:cNvPicPr>
            <a:picLocks noGrp="1" noChangeAspect="1" noChangeArrowheads="1"/>
          </p:cNvPicPr>
          <p:nvPr>
            <p:ph sz="quarter" idx="13"/>
          </p:nvPr>
        </p:nvPicPr>
        <p:blipFill>
          <a:blip r:embed="rId5">
            <a:extLst>
              <a:ext uri="{28A0092B-C50C-407E-A947-70E740481C1C}">
                <a14:useLocalDpi xmlns:a14="http://schemas.microsoft.com/office/drawing/2010/main" val="0"/>
              </a:ext>
            </a:extLst>
          </a:blip>
          <a:srcRect/>
          <a:stretch>
            <a:fillRect/>
          </a:stretch>
        </p:blipFill>
        <p:spPr bwMode="auto">
          <a:xfrm>
            <a:off x="3436883" y="346841"/>
            <a:ext cx="6074979" cy="130328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flipH="1">
            <a:off x="3436883" y="4025464"/>
            <a:ext cx="5412826" cy="2092881"/>
          </a:xfrm>
          <a:prstGeom prst="rect">
            <a:avLst/>
          </a:prstGeom>
          <a:noFill/>
        </p:spPr>
        <p:txBody>
          <a:bodyPr wrap="square" rtlCol="0">
            <a:spAutoFit/>
          </a:bodyPr>
          <a:lstStyle/>
          <a:p>
            <a:pPr algn="ctr"/>
            <a:r>
              <a:rPr lang="en-US" sz="1400" b="1" dirty="0" smtClean="0"/>
              <a:t>G</a:t>
            </a:r>
            <a:r>
              <a:rPr lang="en-US" sz="1400" dirty="0" smtClean="0"/>
              <a:t>overnors </a:t>
            </a:r>
            <a:r>
              <a:rPr lang="en-US" sz="1400" b="1" dirty="0" smtClean="0">
                <a:solidFill>
                  <a:schemeClr val="accent2">
                    <a:lumMod val="75000"/>
                  </a:schemeClr>
                </a:solidFill>
              </a:rPr>
              <a:t>S</a:t>
            </a:r>
            <a:r>
              <a:rPr lang="en-US" sz="1400" dirty="0" smtClean="0"/>
              <a:t>tate </a:t>
            </a:r>
            <a:r>
              <a:rPr lang="en-US" sz="1400" b="1" dirty="0" smtClean="0"/>
              <a:t>U</a:t>
            </a:r>
            <a:r>
              <a:rPr lang="en-US" sz="1400" dirty="0" smtClean="0"/>
              <a:t>niversity</a:t>
            </a:r>
          </a:p>
          <a:p>
            <a:pPr algn="ctr"/>
            <a:r>
              <a:rPr lang="en-US" sz="1400" dirty="0" smtClean="0"/>
              <a:t>Interdisciplinary Studies  (IDSS)</a:t>
            </a:r>
          </a:p>
          <a:p>
            <a:pPr algn="ctr"/>
            <a:r>
              <a:rPr lang="en-US" sz="1400" dirty="0" smtClean="0"/>
              <a:t>Tina Hughes Burke</a:t>
            </a:r>
          </a:p>
          <a:p>
            <a:pPr algn="ctr"/>
            <a:r>
              <a:rPr lang="en-US" sz="1400" dirty="0" smtClean="0">
                <a:hlinkClick r:id="rId6"/>
              </a:rPr>
              <a:t>thughesburke@govst.edu</a:t>
            </a:r>
            <a:r>
              <a:rPr lang="en-US" sz="1400" dirty="0"/>
              <a:t> </a:t>
            </a:r>
            <a:endParaRPr lang="en-US" sz="1400" dirty="0" smtClean="0"/>
          </a:p>
          <a:p>
            <a:pPr algn="ctr"/>
            <a:r>
              <a:rPr lang="en-US" sz="1400" dirty="0" smtClean="0"/>
              <a:t>708.235.7312</a:t>
            </a:r>
          </a:p>
          <a:p>
            <a:pPr algn="ctr"/>
            <a:r>
              <a:rPr lang="en-US" sz="1400" dirty="0" smtClean="0"/>
              <a:t>Academic Advisor, Senior Status </a:t>
            </a:r>
          </a:p>
          <a:p>
            <a:pPr algn="ctr"/>
            <a:r>
              <a:rPr lang="en-US" sz="1400" dirty="0"/>
              <a:t>Building C, Office Suite </a:t>
            </a:r>
            <a:r>
              <a:rPr lang="en-US" sz="1400" dirty="0" smtClean="0"/>
              <a:t>3385</a:t>
            </a:r>
          </a:p>
          <a:p>
            <a:pPr algn="ctr"/>
            <a:r>
              <a:rPr lang="en-US" sz="1400" dirty="0" smtClean="0"/>
              <a:t>www.govst.edu/IDSS</a:t>
            </a:r>
          </a:p>
          <a:p>
            <a:pPr algn="ctr"/>
            <a:endParaRPr lang="en-US" dirty="0"/>
          </a:p>
        </p:txBody>
      </p:sp>
      <p:pic>
        <p:nvPicPr>
          <p:cNvPr id="7" name="Picture 6" descr="University of Idaho students being urged to avoid travel ..."/>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73269" y="2402925"/>
            <a:ext cx="3352800" cy="2011420"/>
          </a:xfrm>
          <a:prstGeom prst="rect">
            <a:avLst/>
          </a:prstGeom>
        </p:spPr>
      </p:pic>
      <p:pic>
        <p:nvPicPr>
          <p:cNvPr id="9" name="Picture 8" descr="Governors State University - Wikipedia"/>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591732" y="5801710"/>
            <a:ext cx="1428949" cy="1087822"/>
          </a:xfrm>
          <a:prstGeom prst="rect">
            <a:avLst/>
          </a:prstGeom>
        </p:spPr>
      </p:pic>
      <p:pic>
        <p:nvPicPr>
          <p:cNvPr id="12" name="Picture 11" descr="Free Online Courses | Education Progresses Best When ..."/>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19753" y="2685136"/>
            <a:ext cx="3258206" cy="1266754"/>
          </a:xfrm>
          <a:prstGeom prst="rect">
            <a:avLst/>
          </a:prstGeom>
        </p:spPr>
      </p:pic>
      <p:pic>
        <p:nvPicPr>
          <p:cNvPr id="8" name="Picture 7" descr="Hack Library School Congratulates the LIS Class of 2013! | hls"/>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92359" y="2350375"/>
            <a:ext cx="3477188" cy="2063970"/>
          </a:xfrm>
          <a:prstGeom prst="rect">
            <a:avLst/>
          </a:prstGeom>
        </p:spPr>
      </p:pic>
      <p:sp>
        <p:nvSpPr>
          <p:cNvPr id="4" name="TextBox 3"/>
          <p:cNvSpPr txBox="1"/>
          <p:nvPr/>
        </p:nvSpPr>
        <p:spPr>
          <a:xfrm flipH="1">
            <a:off x="336279" y="4796796"/>
            <a:ext cx="3394892" cy="1384995"/>
          </a:xfrm>
          <a:prstGeom prst="rect">
            <a:avLst/>
          </a:prstGeom>
          <a:noFill/>
        </p:spPr>
        <p:txBody>
          <a:bodyPr wrap="square" rtlCol="0">
            <a:spAutoFit/>
          </a:bodyPr>
          <a:lstStyle/>
          <a:p>
            <a:endParaRPr lang="en-US" sz="1050" dirty="0" smtClean="0"/>
          </a:p>
          <a:p>
            <a:endParaRPr lang="en-US" sz="1050" dirty="0"/>
          </a:p>
          <a:p>
            <a:r>
              <a:rPr lang="en-US" sz="1050" dirty="0" smtClean="0"/>
              <a:t>A degree in Interdisciplinary Studies is designed to allow students to customize their degree that matches their academic or future career goals. This bachelor of arts degree introduces perspectives on the principles of life-long learning, critical thinking</a:t>
            </a:r>
            <a:r>
              <a:rPr lang="en-US" sz="1050" dirty="0"/>
              <a:t> </a:t>
            </a:r>
            <a:r>
              <a:rPr lang="en-US" sz="1050" dirty="0" smtClean="0"/>
              <a:t>and self-expression.</a:t>
            </a:r>
          </a:p>
        </p:txBody>
      </p:sp>
      <p:sp>
        <p:nvSpPr>
          <p:cNvPr id="10" name="TextBox 9"/>
          <p:cNvSpPr txBox="1"/>
          <p:nvPr/>
        </p:nvSpPr>
        <p:spPr>
          <a:xfrm>
            <a:off x="9075795" y="5281544"/>
            <a:ext cx="2222826" cy="577081"/>
          </a:xfrm>
          <a:prstGeom prst="rect">
            <a:avLst/>
          </a:prstGeom>
          <a:noFill/>
        </p:spPr>
        <p:txBody>
          <a:bodyPr wrap="square" rtlCol="0">
            <a:spAutoFit/>
          </a:bodyPr>
          <a:lstStyle/>
          <a:p>
            <a:r>
              <a:rPr lang="en-US" sz="1050" dirty="0"/>
              <a:t>*</a:t>
            </a:r>
            <a:r>
              <a:rPr lang="en-US" sz="1050" dirty="0" smtClean="0"/>
              <a:t>During COVID-19, students are   encouraged to contact academic advisors by email</a:t>
            </a:r>
            <a:endParaRPr lang="en-US" sz="1050" dirty="0"/>
          </a:p>
        </p:txBody>
      </p:sp>
      <p:pic>
        <p:nvPicPr>
          <p:cNvPr id="17" name="Audio 16">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11"/>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1972879697"/>
      </p:ext>
    </p:extLst>
  </p:cSld>
  <p:clrMapOvr>
    <a:masterClrMapping/>
  </p:clrMapOvr>
  <mc:AlternateContent xmlns:mc="http://schemas.openxmlformats.org/markup-compatibility/2006" xmlns:p14="http://schemas.microsoft.com/office/powerpoint/2010/main">
    <mc:Choice Requires="p14">
      <p:transition spd="slow" p14:dur="2000" advTm="19636"/>
    </mc:Choice>
    <mc:Fallback xmlns="">
      <p:transition spd="slow" advTm="1963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7"/>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100000" showWhenStopped="0">
                <p:cTn id="7" fill="hold" display="0">
                  <p:stCondLst>
                    <p:cond delay="indefinite"/>
                  </p:stCondLst>
                  <p:endCondLst>
                    <p:cond evt="onStopAudio" delay="0">
                      <p:tgtEl>
                        <p:sldTgt/>
                      </p:tgtEl>
                    </p:cond>
                  </p:endCondLst>
                </p:cTn>
                <p:tgtEl>
                  <p:spTgt spid="17"/>
                </p:tgtEl>
              </p:cMediaNode>
            </p:audio>
          </p:childTnLst>
        </p:cTn>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108_Welcome to Powerpoint 2016_CLR_v2" id="{CAB9082A-965C-42BE-8170-C940D3319B60}" vid="{82B84162-888A-4FD2-BEC9-B29B6DB2C7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0072C5-DDE0-4258-BA7A-4D4B80DFA632}">
  <ds:schemaRefs>
    <ds:schemaRef ds:uri="http://purl.org/dc/terms/"/>
    <ds:schemaRef ds:uri="http://purl.org/dc/elements/1.1/"/>
    <ds:schemaRef ds:uri="http://purl.org/dc/dcmitype/"/>
    <ds:schemaRef ds:uri="http://www.w3.org/XML/1998/namespace"/>
    <ds:schemaRef ds:uri="http://schemas.microsoft.com/office/infopath/2007/PartnerControls"/>
    <ds:schemaRef ds:uri="http://schemas.microsoft.com/office/2006/documentManagement/types"/>
    <ds:schemaRef ds:uri="71af3243-3dd4-4a8d-8c0d-dd76da1f02a5"/>
    <ds:schemaRef ds:uri="16c05727-aa75-4e4a-9b5f-8a80a1165891"/>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E8C63A-4744-4DE4-BB49-0FF0B5375C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0</TotalTime>
  <Words>83</Words>
  <Application>Microsoft Office PowerPoint</Application>
  <PresentationFormat>Widescreen</PresentationFormat>
  <Paragraphs>14</Paragraphs>
  <Slides>1</Slides>
  <Notes>1</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Segoe UI</vt:lpstr>
      <vt:lpstr>Segoe UI Light</vt:lpstr>
      <vt:lpstr>WelcomeDoc</vt:lpstr>
      <vt:lpstr>Interdisciplinary Studies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2020-05-20T17:26:27Z</dcterms:created>
  <dcterms:modified xsi:type="dcterms:W3CDTF">2020-05-29T00:26:16Z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